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468051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Рекомендации </a:t>
            </a:r>
            <a:r>
              <a:rPr lang="ru-RU" sz="3200" b="1" dirty="0"/>
              <a:t>кураторам учебных групп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 по профилактике суицидального поведения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728192"/>
          </a:xfrm>
        </p:spPr>
        <p:txBody>
          <a:bodyPr>
            <a:normAutofit fontScale="85000" lnSpcReduction="20000"/>
          </a:bodyPr>
          <a:lstStyle/>
          <a:p>
            <a:endParaRPr lang="ru-RU" b="1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Отделение «Автосервис»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Педагог-психолог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err="1" smtClean="0">
                <a:solidFill>
                  <a:schemeClr val="tx1"/>
                </a:solidFill>
              </a:rPr>
              <a:t>С.Г.Мамонтова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smtClean="0">
                <a:solidFill>
                  <a:schemeClr val="tx1"/>
                </a:solidFill>
              </a:rPr>
              <a:t>ИМС 08.11.2017г.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 descr="C:\Users\User\Desktop\2017-2018\АУЕ\slid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13" y="129182"/>
            <a:ext cx="3847695" cy="288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88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/>
          <a:lstStyle/>
          <a:p>
            <a:r>
              <a:rPr lang="ru-RU" b="1" dirty="0" smtClean="0"/>
              <a:t>Демонстративный </a:t>
            </a:r>
            <a:r>
              <a:rPr lang="ru-RU" b="1" dirty="0"/>
              <a:t>суицид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Аффективный суицид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Истинный суицид </a:t>
            </a:r>
            <a:endParaRPr lang="ru-RU" dirty="0"/>
          </a:p>
        </p:txBody>
      </p:sp>
      <p:pic>
        <p:nvPicPr>
          <p:cNvPr id="5122" name="Picture 2" descr="C:\Users\User\Desktop\2017-2018\АУЕ\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6632"/>
            <a:ext cx="4499992" cy="33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81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1703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Возрастные </a:t>
            </a:r>
            <a:r>
              <a:rPr lang="ru-RU" sz="2400" b="1" dirty="0"/>
              <a:t>особенности суицидального поведения подростков: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i="1" u="sng" dirty="0" smtClean="0"/>
              <a:t>Эмоциональная </a:t>
            </a:r>
            <a:r>
              <a:rPr lang="ru-RU" sz="2800" i="1" u="sng" dirty="0"/>
              <a:t>лабильность</a:t>
            </a:r>
            <a:r>
              <a:rPr lang="ru-RU" sz="2800" i="1" u="sng" dirty="0" smtClean="0"/>
              <a:t>,</a:t>
            </a:r>
            <a:br>
              <a:rPr lang="ru-RU" sz="2800" i="1" u="sng" dirty="0" smtClean="0"/>
            </a:br>
            <a:r>
              <a:rPr lang="ru-RU" sz="2800" i="1" u="sng" dirty="0" smtClean="0"/>
              <a:t> </a:t>
            </a:r>
            <a:r>
              <a:rPr lang="ru-RU" sz="2800" i="1" u="sng" dirty="0"/>
              <a:t>предельная ранимость</a:t>
            </a:r>
            <a:r>
              <a:rPr lang="ru-RU" sz="2800" i="1" u="sng" dirty="0" smtClean="0"/>
              <a:t>,</a:t>
            </a:r>
            <a:br>
              <a:rPr lang="ru-RU" sz="2800" i="1" u="sng" dirty="0" smtClean="0"/>
            </a:br>
            <a:r>
              <a:rPr lang="ru-RU" sz="2800" i="1" u="sng" dirty="0" smtClean="0"/>
              <a:t> </a:t>
            </a:r>
            <a:r>
              <a:rPr lang="ru-RU" sz="2800" i="1" u="sng" dirty="0"/>
              <a:t>отсутствие истинного понимания </a:t>
            </a:r>
            <a:r>
              <a:rPr lang="ru-RU" sz="2800" i="1" u="sng" dirty="0" smtClean="0"/>
              <a:t>необратимости </a:t>
            </a:r>
            <a:r>
              <a:rPr lang="ru-RU" sz="2800" i="1" u="sng" dirty="0"/>
              <a:t>смерти и экзистенциального мышления (противоречия в любви, вере, рассуждениях)</a:t>
            </a:r>
            <a:br>
              <a:rPr lang="ru-RU" sz="2800" i="1" u="sng" dirty="0"/>
            </a:br>
            <a:endParaRPr lang="ru-RU" sz="2800" i="1" u="sng" dirty="0"/>
          </a:p>
        </p:txBody>
      </p:sp>
      <p:pic>
        <p:nvPicPr>
          <p:cNvPr id="4" name="Объект 3" descr="http://sovettebe.ru/wp-content/uploads/2012/02/depressiya-u-podrostkov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23728" y="3717032"/>
            <a:ext cx="4470917" cy="240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360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800" b="1" dirty="0"/>
              <a:t>Факторы </a:t>
            </a:r>
            <a:r>
              <a:rPr lang="ru-RU" sz="3800" b="1" dirty="0" smtClean="0"/>
              <a:t>риска</a:t>
            </a:r>
          </a:p>
          <a:p>
            <a:pPr marL="0" indent="0" algn="ctr">
              <a:buNone/>
            </a:pPr>
            <a:r>
              <a:rPr lang="ru-RU" sz="3800" b="1" dirty="0" smtClean="0"/>
              <a:t> </a:t>
            </a:r>
            <a:r>
              <a:rPr lang="ru-RU" sz="3800" b="1" dirty="0"/>
              <a:t>суицидального поведения у подростка:</a:t>
            </a:r>
            <a:endParaRPr lang="ru-RU" sz="3800" dirty="0"/>
          </a:p>
          <a:p>
            <a:pPr lvl="0"/>
            <a:r>
              <a:rPr lang="ru-RU" dirty="0"/>
              <a:t>Акцентуация характера</a:t>
            </a:r>
          </a:p>
          <a:p>
            <a:pPr lvl="0"/>
            <a:r>
              <a:rPr lang="ru-RU" dirty="0"/>
              <a:t>Предыдущие попытки суицида</a:t>
            </a:r>
          </a:p>
          <a:p>
            <a:pPr lvl="0"/>
            <a:r>
              <a:rPr lang="ru-RU" dirty="0"/>
              <a:t>Насилие в семье (физическое или психическое)</a:t>
            </a:r>
          </a:p>
          <a:p>
            <a:pPr lvl="0"/>
            <a:r>
              <a:rPr lang="ru-RU" dirty="0" err="1"/>
              <a:t>Буллинг</a:t>
            </a:r>
            <a:r>
              <a:rPr lang="ru-RU" dirty="0"/>
              <a:t>  (травля) в студенческой группе, статус «изгоя»</a:t>
            </a:r>
          </a:p>
          <a:p>
            <a:pPr lvl="0"/>
            <a:r>
              <a:rPr lang="ru-RU" dirty="0"/>
              <a:t>Длительное состояние депрессии (дольше 2-х недель): подавленное настроение, апатия, безнадежность, замкнутость, хроническая усталость. </a:t>
            </a:r>
          </a:p>
          <a:p>
            <a:pPr lvl="0"/>
            <a:r>
              <a:rPr lang="ru-RU" dirty="0"/>
              <a:t>Употребление ПАВ</a:t>
            </a:r>
          </a:p>
          <a:p>
            <a:pPr lvl="0"/>
            <a:r>
              <a:rPr lang="ru-RU" dirty="0"/>
              <a:t>Неудачная любовная ситуация</a:t>
            </a:r>
          </a:p>
          <a:p>
            <a:pPr lvl="0"/>
            <a:r>
              <a:rPr lang="ru-RU" dirty="0"/>
              <a:t>Открытый конфликт  с преподавателем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36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ru-RU" b="1" dirty="0"/>
              <a:t>Что переживает подросток в кризисном состоянии: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Проблемы трех «Н»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 Непреодолимость </a:t>
            </a:r>
            <a:r>
              <a:rPr lang="ru-RU" dirty="0"/>
              <a:t>трудностей</a:t>
            </a:r>
            <a:br>
              <a:rPr lang="ru-RU" dirty="0"/>
            </a:br>
            <a:r>
              <a:rPr lang="ru-RU" dirty="0" smtClean="0"/>
              <a:t>- Нескончаемость </a:t>
            </a:r>
            <a:r>
              <a:rPr lang="ru-RU" dirty="0"/>
              <a:t>несчастья</a:t>
            </a:r>
            <a:br>
              <a:rPr lang="ru-RU" dirty="0"/>
            </a:br>
            <a:r>
              <a:rPr lang="ru-RU" dirty="0" smtClean="0"/>
              <a:t>- Непереносимость </a:t>
            </a:r>
            <a:r>
              <a:rPr lang="ru-RU" dirty="0"/>
              <a:t>тоски и </a:t>
            </a:r>
            <a:r>
              <a:rPr lang="ru-RU" dirty="0" smtClean="0"/>
              <a:t>одиночества</a:t>
            </a:r>
          </a:p>
          <a:p>
            <a:pPr marL="0" indent="0">
              <a:buNone/>
            </a:pPr>
            <a:r>
              <a:rPr lang="ru-RU" b="1" dirty="0" smtClean="0"/>
              <a:t>Борьба </a:t>
            </a:r>
            <a:r>
              <a:rPr lang="ru-RU" b="1" dirty="0"/>
              <a:t>с тремя «Б»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Беспомощность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Бессилие      </a:t>
            </a:r>
          </a:p>
          <a:p>
            <a:pPr marL="0" indent="0">
              <a:buNone/>
            </a:pPr>
            <a:r>
              <a:rPr lang="ru-RU" dirty="0" smtClean="0"/>
              <a:t>-  Безнадежность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72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1" dirty="0"/>
              <a:t>Как понять, что подросток думает о суициде: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-Высказывания и оговорки в речи типа : «мне все надоело, как меня все достали, без меня всем будет лучше, я никому не нужен, не вижу смысла в жизни, я больше не буду ни для кого проблемой, и т.д.»</a:t>
            </a:r>
          </a:p>
          <a:p>
            <a:r>
              <a:rPr lang="ru-RU" dirty="0"/>
              <a:t>-признаки фиксации на теме смерти в социальных сетях (прямые или косвенные)</a:t>
            </a:r>
          </a:p>
          <a:p>
            <a:r>
              <a:rPr lang="ru-RU" dirty="0"/>
              <a:t>-необычное, нехарактерное для подростка поведение</a:t>
            </a:r>
          </a:p>
          <a:p>
            <a:r>
              <a:rPr lang="ru-RU" dirty="0"/>
              <a:t>-символическое прощание ( раздача личных вещей, просьбы о прощении и </a:t>
            </a:r>
            <a:r>
              <a:rPr lang="ru-RU" dirty="0" err="1"/>
              <a:t>т.д</a:t>
            </a:r>
            <a:r>
              <a:rPr lang="ru-RU" dirty="0"/>
              <a:t> 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07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2017-2018\АУЕ\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" y="461962"/>
            <a:ext cx="7915275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59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5922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СТУДЕНТ </a:t>
            </a:r>
            <a:r>
              <a:rPr lang="ru-RU" sz="4000" dirty="0" smtClean="0"/>
              <a:t>ДОЛЖЕН ПОМНИТЬ о том, что в трудной жизненной ситуации он может обратиться к людям, которым доверяет: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Родителям, куратору, психологу, социальному педагогу, преподавателю, значимому взрослому и др.</a:t>
            </a:r>
          </a:p>
          <a:p>
            <a:pPr marL="0" indent="0" algn="ctr">
              <a:buNone/>
            </a:pPr>
            <a:r>
              <a:rPr lang="ru-RU" sz="2400" u="sng" dirty="0" smtClean="0"/>
              <a:t>ПРАВИЛА ОБЩЕНИЯ:</a:t>
            </a:r>
          </a:p>
          <a:p>
            <a:pPr marL="0" indent="0" algn="ctr">
              <a:buNone/>
            </a:pPr>
            <a:r>
              <a:rPr lang="ru-RU" sz="2400" b="1" i="1" dirty="0" smtClean="0"/>
              <a:t>«глаза в глаза»</a:t>
            </a:r>
          </a:p>
          <a:p>
            <a:pPr marL="0" indent="0" algn="ctr">
              <a:buNone/>
            </a:pPr>
            <a:r>
              <a:rPr lang="ru-RU" sz="2400" b="1" i="1" dirty="0" smtClean="0"/>
              <a:t>«чудо прикосновения»</a:t>
            </a:r>
          </a:p>
          <a:p>
            <a:pPr marL="0" indent="0" algn="ctr">
              <a:buNone/>
            </a:pPr>
            <a:r>
              <a:rPr lang="ru-RU" sz="2400" b="1" i="1" dirty="0" smtClean="0"/>
              <a:t>«безраздельное внимание»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922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234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Рекомендации кураторам учебных групп  по профилактике суицидального поведения  </vt:lpstr>
      <vt:lpstr>Презентация PowerPoint</vt:lpstr>
      <vt:lpstr> Возрастные особенности суицидального поведения подростков:  Эмоциональная лабильность,  предельная ранимость,  отсутствие истинного понимания необратимости смерти и экзистенциального мышления (противоречия в любви, вере, рассуждениях) </vt:lpstr>
      <vt:lpstr>Презентация PowerPoint</vt:lpstr>
      <vt:lpstr>Что переживает подросток в кризисном состоянии: </vt:lpstr>
      <vt:lpstr> Как понять, что подросток думает о суициде: </vt:lpstr>
      <vt:lpstr>Презентация PowerPoint</vt:lpstr>
      <vt:lpstr>СТУДЕНТ ДОЛЖЕН ПОМНИТЬ о том, что в трудной жизненной ситуации он может обратиться к людям, которым доверяет: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Рекомендации кураторам учебных групп  по профилактике суицидального поведения  </dc:title>
  <dc:creator>User</dc:creator>
  <cp:lastModifiedBy>User</cp:lastModifiedBy>
  <cp:revision>7</cp:revision>
  <cp:lastPrinted>2017-11-08T08:06:11Z</cp:lastPrinted>
  <dcterms:created xsi:type="dcterms:W3CDTF">2017-11-08T05:02:23Z</dcterms:created>
  <dcterms:modified xsi:type="dcterms:W3CDTF">2017-11-08T08:06:19Z</dcterms:modified>
</cp:coreProperties>
</file>